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1" r:id="rId5"/>
    <p:sldId id="269" r:id="rId6"/>
    <p:sldId id="270" r:id="rId7"/>
    <p:sldId id="271" r:id="rId8"/>
    <p:sldId id="273" r:id="rId9"/>
    <p:sldId id="272" r:id="rId10"/>
    <p:sldId id="299" r:id="rId11"/>
    <p:sldId id="274" r:id="rId12"/>
    <p:sldId id="275" r:id="rId13"/>
    <p:sldId id="298" r:id="rId14"/>
    <p:sldId id="300" r:id="rId15"/>
    <p:sldId id="281" r:id="rId16"/>
    <p:sldId id="306" r:id="rId17"/>
    <p:sldId id="282" r:id="rId18"/>
    <p:sldId id="283" r:id="rId19"/>
    <p:sldId id="284" r:id="rId20"/>
    <p:sldId id="285" r:id="rId21"/>
    <p:sldId id="286" r:id="rId22"/>
    <p:sldId id="307" r:id="rId23"/>
    <p:sldId id="308" r:id="rId24"/>
    <p:sldId id="289" r:id="rId25"/>
    <p:sldId id="312" r:id="rId26"/>
    <p:sldId id="304" r:id="rId27"/>
    <p:sldId id="309" r:id="rId28"/>
    <p:sldId id="310" r:id="rId29"/>
    <p:sldId id="305" r:id="rId30"/>
    <p:sldId id="311" r:id="rId31"/>
    <p:sldId id="301" r:id="rId32"/>
    <p:sldId id="302" r:id="rId33"/>
    <p:sldId id="287" r:id="rId34"/>
    <p:sldId id="290" r:id="rId35"/>
    <p:sldId id="291" r:id="rId36"/>
    <p:sldId id="292" r:id="rId37"/>
    <p:sldId id="293" r:id="rId38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696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59127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Garamond"/>
        <a:ea typeface="Garamond"/>
        <a:cs typeface="Garamond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Recommendation Engines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CONTENT-BASED </a:t>
            </a:r>
            <a:r>
              <a:rPr dirty="0" smtClean="0"/>
              <a:t>FILTERING</a:t>
            </a:r>
            <a:r>
              <a:rPr lang="en-AU" dirty="0" smtClean="0"/>
              <a:t> WITHOUT RATINGS</a:t>
            </a:r>
            <a:endParaRPr dirty="0"/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b="0" dirty="0" smtClean="0"/>
              <a:t>M</a:t>
            </a:r>
            <a:r>
              <a:rPr b="0" dirty="0" smtClean="0"/>
              <a:t>ap </a:t>
            </a:r>
            <a:r>
              <a:rPr b="0" dirty="0"/>
              <a:t>each item into a feature space. </a:t>
            </a:r>
            <a:endParaRPr lang="en-AU" b="0" dirty="0" smtClean="0"/>
          </a:p>
          <a:p>
            <a:pPr marL="488951" lvl="1" indent="-342900">
              <a:buClrTx/>
              <a:buSzTx/>
            </a:pPr>
            <a:r>
              <a:rPr lang="en-AU" b="0" dirty="0" smtClean="0"/>
              <a:t>e.g. large number of True / False columns</a:t>
            </a:r>
          </a:p>
          <a:p>
            <a:pPr marL="0" indent="0">
              <a:buClrTx/>
              <a:buSzTx/>
              <a:buFontTx/>
              <a:buNone/>
            </a:pPr>
            <a:endParaRPr lang="en-AU" b="0" dirty="0"/>
          </a:p>
          <a:p>
            <a:pPr marL="342900" indent="-342900">
              <a:buClrTx/>
              <a:buSzTx/>
            </a:pPr>
            <a:r>
              <a:rPr lang="en-AU" b="0" dirty="0" smtClean="0"/>
              <a:t>Capture like </a:t>
            </a:r>
            <a:r>
              <a:rPr lang="en-AU" b="0" dirty="0"/>
              <a:t>/ didn’t </a:t>
            </a:r>
            <a:r>
              <a:rPr lang="en-AU" b="0" dirty="0" smtClean="0"/>
              <a:t>like</a:t>
            </a:r>
          </a:p>
          <a:p>
            <a:pPr marL="342900" indent="-342900">
              <a:buClrTx/>
              <a:buSzTx/>
            </a:pPr>
            <a:r>
              <a:rPr lang="en-AU" b="0" dirty="0" smtClean="0"/>
              <a:t>Can </a:t>
            </a:r>
            <a:r>
              <a:rPr lang="en-AU" b="0" dirty="0"/>
              <a:t>be bought / hasn’t bought</a:t>
            </a:r>
          </a:p>
          <a:p>
            <a:pPr marL="488951" lvl="1" indent="-342900">
              <a:buClrTx/>
              <a:buSzTx/>
            </a:pPr>
            <a:r>
              <a:rPr lang="en-AU" b="0" dirty="0"/>
              <a:t>But is “hasn’t bought” = “doesn’t want” or “hasn’t bought yet”?</a:t>
            </a:r>
          </a:p>
          <a:p>
            <a:pPr marL="292101" lvl="2" indent="0">
              <a:buClrTx/>
              <a:buSzTx/>
              <a:buNone/>
            </a:pPr>
            <a:endParaRPr lang="en-AU" b="0" dirty="0"/>
          </a:p>
          <a:p>
            <a:pPr marL="342900" indent="-342900">
              <a:buClrTx/>
              <a:buSzTx/>
            </a:pPr>
            <a:r>
              <a:rPr lang="en-AU" b="0" dirty="0" smtClean="0"/>
              <a:t>K-Nearest neighbours</a:t>
            </a:r>
          </a:p>
          <a:p>
            <a:pPr marL="488951" lvl="1" indent="-342900">
              <a:buClrTx/>
              <a:buSzTx/>
            </a:pPr>
            <a:r>
              <a:rPr lang="en-AU" b="0" dirty="0" smtClean="0"/>
              <a:t>Regress “like / didn’t like” based on similarity</a:t>
            </a:r>
          </a:p>
          <a:p>
            <a:pPr marL="488951" lvl="1" indent="-342900">
              <a:buClrTx/>
              <a:buSzTx/>
            </a:pPr>
            <a:r>
              <a:rPr lang="en-AU" b="0" dirty="0" smtClean="0"/>
              <a:t>Or, wander through points near the “liked” points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094473955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Content-based filtering has some difficulties: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  <a:p>
            <a:r>
              <a:rPr dirty="0"/>
              <a:t>Must map items into a feature </a:t>
            </a:r>
            <a:r>
              <a:rPr dirty="0" smtClean="0"/>
              <a:t>space</a:t>
            </a:r>
            <a:endParaRPr lang="en-AU" dirty="0" smtClean="0"/>
          </a:p>
          <a:p>
            <a:r>
              <a:rPr dirty="0" smtClean="0"/>
              <a:t>Recommendations </a:t>
            </a:r>
            <a:r>
              <a:rPr dirty="0"/>
              <a:t>are limited in scope (items must be similar to each other)</a:t>
            </a:r>
          </a:p>
          <a:p>
            <a:r>
              <a:rPr dirty="0"/>
              <a:t>Hard to create cross-content recommendations (eg books/music films...this would require comparing elements from different feature spaces)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Example: matching listeners to songs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sz="7200" dirty="0"/>
              <a:t>COLLABORATIVE FILTERING</a:t>
            </a:r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57026145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Which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Look for users that are similar</a:t>
            </a:r>
          </a:p>
          <a:p>
            <a:pPr lvl="1"/>
            <a:r>
              <a:rPr lang="en-US" b="0" dirty="0" smtClean="0"/>
              <a:t>Have bought similar items and rated them</a:t>
            </a:r>
          </a:p>
          <a:p>
            <a:pPr lvl="1"/>
            <a:r>
              <a:rPr lang="en-US" b="0" dirty="0" smtClean="0"/>
              <a:t>Use their data to predict this user’s response</a:t>
            </a:r>
          </a:p>
          <a:p>
            <a:pPr lvl="1"/>
            <a:r>
              <a:rPr lang="en-US" b="0" dirty="0" smtClean="0"/>
              <a:t>(If you have more items than you have user data)</a:t>
            </a:r>
          </a:p>
          <a:p>
            <a:endParaRPr lang="en-US" b="0" dirty="0"/>
          </a:p>
          <a:p>
            <a:r>
              <a:rPr lang="en-US" b="0" dirty="0" smtClean="0"/>
              <a:t>Look for items that are similar</a:t>
            </a:r>
          </a:p>
          <a:p>
            <a:pPr lvl="1"/>
            <a:r>
              <a:rPr lang="en-US" b="0" dirty="0" smtClean="0"/>
              <a:t>Have been bought by the same people</a:t>
            </a:r>
          </a:p>
          <a:p>
            <a:pPr lvl="1"/>
            <a:r>
              <a:rPr lang="en-US" b="0" dirty="0" smtClean="0"/>
              <a:t>Use the other item’s data to product this item’s attractiveness</a:t>
            </a:r>
          </a:p>
          <a:p>
            <a:pPr lvl="1"/>
            <a:r>
              <a:rPr lang="en-US" b="0" dirty="0" smtClean="0"/>
              <a:t>(If you have more user data than you have items)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03373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5" name="Shape 35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SIMILARITY SCORES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When you don’t have ratings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you have is similarity</a:t>
            </a:r>
          </a:p>
          <a:p>
            <a:pPr lvl="1"/>
            <a:r>
              <a:rPr lang="en-US" dirty="0" err="1" smtClean="0"/>
              <a:t>Jaccard</a:t>
            </a:r>
            <a:endParaRPr lang="en-US" dirty="0" smtClean="0"/>
          </a:p>
          <a:p>
            <a:pPr lvl="1"/>
            <a:r>
              <a:rPr lang="en-US" dirty="0" smtClean="0"/>
              <a:t>Amazon’s algorithm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67679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2" name="Shape 3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t>Defines similarity between two sets of objects</a:t>
            </a:r>
          </a:p>
        </p:txBody>
      </p:sp>
      <p:pic>
        <p:nvPicPr>
          <p:cNvPr id="3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2153899"/>
            <a:ext cx="4189719" cy="1689776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t>Defines similarity between two sets of objects</a:t>
            </a:r>
          </a:p>
        </p:txBody>
      </p:sp>
      <p:pic>
        <p:nvPicPr>
          <p:cNvPr id="3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3" y="2089423"/>
            <a:ext cx="8426769" cy="181872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0" name="Shape 3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({1, 2, 3}, {2,3,4}) = {2,3} / {1,2,3,4} </a:t>
            </a:r>
          </a:p>
          <a:p>
            <a:pPr marL="0" indent="0">
              <a:buClrTx/>
              <a:buSzTx/>
              <a:buFontTx/>
              <a:buNone/>
            </a:pPr>
            <a:r>
              <a:t>				  = 2/4</a:t>
            </a:r>
          </a:p>
          <a:p>
            <a:pPr marL="0" indent="0">
              <a:buClrTx/>
              <a:buSzTx/>
              <a:buFontTx/>
              <a:buNone/>
            </a:pPr>
            <a:r>
              <a:t>				  = 1/2</a:t>
            </a:r>
          </a:p>
        </p:txBody>
      </p:sp>
      <p:pic>
        <p:nvPicPr>
          <p:cNvPr id="3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ClrTx/>
              <a:buSzPct val="100000"/>
              <a:buFont typeface="+mj-lt"/>
              <a:buAutoNum type="arabicPeriod"/>
            </a:pPr>
            <a:endParaRPr lang="en-AU" dirty="0" smtClean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dirty="0" smtClean="0"/>
              <a:t>What </a:t>
            </a:r>
            <a:r>
              <a:rPr dirty="0"/>
              <a:t>are Recommendations</a:t>
            </a:r>
            <a:r>
              <a:rPr dirty="0" smtClean="0"/>
              <a:t>?</a:t>
            </a:r>
            <a:endParaRPr lang="en-AU" dirty="0" smtClean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dirty="0" smtClean="0"/>
              <a:t>What </a:t>
            </a:r>
            <a:r>
              <a:rPr dirty="0"/>
              <a:t>is Content-Based Filtering</a:t>
            </a:r>
            <a:r>
              <a:rPr dirty="0" smtClean="0"/>
              <a:t>?</a:t>
            </a:r>
            <a:endParaRPr lang="en-AU" dirty="0" smtClean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dirty="0" smtClean="0"/>
              <a:t>What </a:t>
            </a:r>
            <a:r>
              <a:rPr dirty="0"/>
              <a:t>is Collaborative Filtering</a:t>
            </a:r>
            <a:r>
              <a:rPr dirty="0" smtClean="0"/>
              <a:t>?</a:t>
            </a:r>
            <a:endParaRPr lang="en-AU" dirty="0" smtClean="0"/>
          </a:p>
          <a:p>
            <a:pPr marL="603251" lvl="1" indent="-457200">
              <a:buClrTx/>
              <a:buSzPct val="100000"/>
            </a:pPr>
            <a:r>
              <a:rPr lang="en-AU" dirty="0" smtClean="0"/>
              <a:t>Similarity scoring</a:t>
            </a:r>
          </a:p>
          <a:p>
            <a:pPr marL="603251" lvl="1" indent="-457200">
              <a:buClrTx/>
              <a:buSzPct val="100000"/>
            </a:pPr>
            <a:r>
              <a:rPr lang="en-AU" dirty="0" smtClean="0"/>
              <a:t>Rated similarity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9" name="Shape 3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91" name="Shape 3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{“Target”,“Banana Republic”,“Old Navy”}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{“Banana Republic”,“Gap”,“Kohl’s”}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</a:t>
            </a:r>
          </a:p>
        </p:txBody>
      </p:sp>
      <p:pic>
        <p:nvPicPr>
          <p:cNvPr id="3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00" name="Shape 4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{“Target”,“Banana Republic”,“Old Navy”}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{“Banana Republic”,“Gap”,“Kohl’s”}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 1/5</a:t>
            </a:r>
          </a:p>
        </p:txBody>
      </p:sp>
      <p:pic>
        <p:nvPicPr>
          <p:cNvPr id="4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0797"/>
          </a:xfrm>
        </p:spPr>
        <p:txBody>
          <a:bodyPr/>
          <a:lstStyle/>
          <a:p>
            <a:r>
              <a:rPr lang="en-US" dirty="0" smtClean="0"/>
              <a:t>Amazon item-item (cosine) patented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For each pair of items</a:t>
            </a:r>
          </a:p>
          <a:p>
            <a:pPr lvl="1"/>
            <a:r>
              <a:rPr lang="en-US" b="0" dirty="0" smtClean="0"/>
              <a:t>How many times has a user bought both of them?</a:t>
            </a:r>
          </a:p>
          <a:p>
            <a:pPr lvl="1"/>
            <a:r>
              <a:rPr lang="en-US" b="0" dirty="0" smtClean="0"/>
              <a:t>Divide that by the square-root of the number of users who bought the first item</a:t>
            </a:r>
          </a:p>
          <a:p>
            <a:pPr lvl="1"/>
            <a:r>
              <a:rPr lang="en-US" b="0" dirty="0" smtClean="0"/>
              <a:t>Divide again by </a:t>
            </a:r>
            <a:r>
              <a:rPr lang="en-US" b="0" dirty="0"/>
              <a:t>the square-root of the number of users who bought the </a:t>
            </a:r>
            <a:r>
              <a:rPr lang="en-US" b="0" dirty="0" smtClean="0"/>
              <a:t>second item </a:t>
            </a:r>
          </a:p>
          <a:p>
            <a:endParaRPr lang="en-US" dirty="0" smtClean="0"/>
          </a:p>
          <a:p>
            <a:r>
              <a:rPr lang="en-US" dirty="0" smtClean="0"/>
              <a:t>When a user browses for an item, find the other products with the highest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97722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Jaccard</a:t>
            </a:r>
            <a:r>
              <a:rPr lang="en-US" dirty="0" smtClean="0"/>
              <a:t> similarity requires similar popularity</a:t>
            </a:r>
          </a:p>
          <a:p>
            <a:r>
              <a:rPr lang="en-US" dirty="0" smtClean="0"/>
              <a:t>Amazon cosine handles this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01157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1" name="Shape 42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Example: brand affinity</a:t>
            </a:r>
            <a:endParaRPr dirty="0"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1" name="Shape 42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RATED COLLABORATIVE FILTERING</a:t>
            </a:r>
            <a:endParaRPr dirty="0"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13325468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2" name="Shape 3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4" name="Shape 334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17423" cy="39750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This will be the general form of the data we analyse for collaborative filtering.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method relies on previous user-item ratings (or feedback).</a:t>
            </a:r>
          </a:p>
        </p:txBody>
      </p:sp>
      <p:pic>
        <p:nvPicPr>
          <p:cNvPr id="3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601" y="1312870"/>
            <a:ext cx="4433014" cy="3315924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75676293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(OR OTHER)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users who have reviewed both movies A and B</a:t>
            </a:r>
          </a:p>
          <a:p>
            <a:r>
              <a:rPr lang="en-US" dirty="0" smtClean="0"/>
              <a:t>Build a linear (?) model to predict review scores of B based on the review scores of A</a:t>
            </a:r>
          </a:p>
          <a:p>
            <a:r>
              <a:rPr lang="en-US" dirty="0" smtClean="0"/>
              <a:t>Repeat for other pairs of movies</a:t>
            </a:r>
          </a:p>
          <a:p>
            <a:r>
              <a:rPr lang="en-US" dirty="0" smtClean="0"/>
              <a:t>Recommend the movie with the strongest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8276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Slope One Collaborative Filtering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If there is a relationship between two movies, it is likely to be </a:t>
            </a:r>
            <a:r>
              <a:rPr lang="en-US" b="0" dirty="0" err="1" smtClean="0"/>
              <a:t>coef</a:t>
            </a:r>
            <a:r>
              <a:rPr lang="en-US" b="0" dirty="0" smtClean="0"/>
              <a:t>_=1 anyway</a:t>
            </a:r>
          </a:p>
          <a:p>
            <a:endParaRPr lang="en-US" b="0" dirty="0" smtClean="0"/>
          </a:p>
          <a:p>
            <a:r>
              <a:rPr lang="en-US" b="0" dirty="0" smtClean="0"/>
              <a:t>So, store the mean review score of A and the mean review score of B</a:t>
            </a:r>
          </a:p>
          <a:p>
            <a:r>
              <a:rPr lang="en-US" b="0" dirty="0" smtClean="0"/>
              <a:t>If someone reviews A with a score of “a”, then predict that they will review B with a score of (a – </a:t>
            </a:r>
            <a:r>
              <a:rPr lang="en-US" b="0" dirty="0" err="1" smtClean="0"/>
              <a:t>A.mean</a:t>
            </a:r>
            <a:r>
              <a:rPr lang="en-US" b="0" dirty="0" smtClean="0"/>
              <a:t>()) + </a:t>
            </a:r>
            <a:r>
              <a:rPr lang="en-US" b="0" dirty="0" err="1" smtClean="0"/>
              <a:t>B.mean</a:t>
            </a:r>
            <a:r>
              <a:rPr lang="en-US" b="0" dirty="0" smtClean="0"/>
              <a:t>()</a:t>
            </a:r>
          </a:p>
          <a:p>
            <a:r>
              <a:rPr lang="en-US" b="0" dirty="0" smtClean="0"/>
              <a:t>If they have also reviewed C, then predict (c – </a:t>
            </a:r>
            <a:r>
              <a:rPr lang="en-US" b="0" dirty="0" err="1" smtClean="0"/>
              <a:t>C.mean</a:t>
            </a:r>
            <a:r>
              <a:rPr lang="en-US" b="0" dirty="0" smtClean="0"/>
              <a:t>()) + </a:t>
            </a:r>
            <a:r>
              <a:rPr lang="en-US" b="0" dirty="0" err="1" smtClean="0"/>
              <a:t>B.mean</a:t>
            </a:r>
            <a:r>
              <a:rPr lang="en-US" b="0" dirty="0" smtClean="0"/>
              <a:t>())</a:t>
            </a:r>
          </a:p>
          <a:p>
            <a:endParaRPr lang="en-US" b="0" dirty="0"/>
          </a:p>
          <a:p>
            <a:r>
              <a:rPr lang="en-US" b="0" dirty="0" smtClean="0"/>
              <a:t>Combine these to predict </a:t>
            </a:r>
            <a:r>
              <a:rPr lang="en-US" b="0" dirty="0" err="1" smtClean="0"/>
              <a:t>B.mean</a:t>
            </a:r>
            <a:r>
              <a:rPr lang="en-US" b="0" dirty="0" smtClean="0"/>
              <a:t>() + (1/2)*(a-</a:t>
            </a:r>
            <a:r>
              <a:rPr lang="en-US" b="0" dirty="0" err="1" smtClean="0"/>
              <a:t>A.mean</a:t>
            </a:r>
            <a:r>
              <a:rPr lang="en-US" b="0" dirty="0" smtClean="0"/>
              <a:t>())+(c-</a:t>
            </a:r>
            <a:r>
              <a:rPr lang="en-US" b="0" dirty="0" err="1" smtClean="0"/>
              <a:t>C.mean</a:t>
            </a:r>
            <a:r>
              <a:rPr lang="en-US" b="0" dirty="0" smtClean="0"/>
              <a:t>())</a:t>
            </a:r>
          </a:p>
          <a:p>
            <a:r>
              <a:rPr lang="en-US" b="0" dirty="0" smtClean="0"/>
              <a:t>Or instead of (1/2), weight according to the number of review pairs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96980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1" name="Shape 42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Example: movie reviews</a:t>
            </a:r>
            <a:endParaRPr dirty="0"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070473942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8" name="Shape 16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ARE RECOMMENDATION ENGINES?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1" name="Shape 42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OTHER CONSIDERATIONS</a:t>
            </a:r>
          </a:p>
        </p:txBody>
      </p:sp>
      <p:sp>
        <p:nvSpPr>
          <p:cNvPr id="422" name="Shape 42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769571054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41" name="Shape 3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</p:txBody>
      </p:sp>
    </p:spTree>
    <p:extLst>
      <p:ext uri="{BB962C8B-B14F-4D97-AF65-F5344CB8AC3E}">
        <p14:creationId xmlns:p14="http://schemas.microsoft.com/office/powerpoint/2010/main" val="2688204836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Until users rate several items, we don’t know anything about their preferences.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We can get around this by enhancing our recommendations using implicit feedback, which may include things like item browsing behaviour, search patterns, purchase history, etc. Or by using a hybrid model.</a:t>
            </a:r>
          </a:p>
        </p:txBody>
      </p:sp>
    </p:spTree>
    <p:extLst>
      <p:ext uri="{BB962C8B-B14F-4D97-AF65-F5344CB8AC3E}">
        <p14:creationId xmlns:p14="http://schemas.microsoft.com/office/powerpoint/2010/main" val="1683942869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5" name="Shape 405"/>
          <p:cNvSpPr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406" name="Shape 40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4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2692" y="1203012"/>
            <a:ext cx="4251547" cy="3618539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8" name="Shape 4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29" name="Shape 4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ERROR</a:t>
            </a:r>
          </a:p>
        </p:txBody>
      </p:sp>
      <p:sp>
        <p:nvSpPr>
          <p:cNvPr id="430" name="Shape 430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1794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Accuracy = Correct Recommendations / Total Possible Recommendations 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(a + d )/(a + b +c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Precision = Correctly Recommended Items / Total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d / (b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Recall = Correctly Recommended Items / Total Useful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= d / (c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Precision ~1 means the algorithm returned more relevant results than irrelevant.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Recall ~1 means that an algorithm returned most of the relevant results.</a:t>
            </a:r>
          </a:p>
        </p:txBody>
      </p:sp>
      <p:pic>
        <p:nvPicPr>
          <p:cNvPr id="431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5687" y="1045760"/>
            <a:ext cx="4711701" cy="1794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7" name="Shape 4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VS IMPLICIT DATA</a:t>
            </a:r>
          </a:p>
        </p:txBody>
      </p:sp>
      <p:sp>
        <p:nvSpPr>
          <p:cNvPr id="439" name="Shape 4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Explicit data is when you ask the user to rate something, e.g. 1-5 star rating for a movie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Implicit data is when you observe a users behaviour and record</a:t>
            </a:r>
          </a:p>
        </p:txBody>
      </p:sp>
      <p:pic>
        <p:nvPicPr>
          <p:cNvPr id="4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87" y="2853900"/>
            <a:ext cx="4229101" cy="1917701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6" name="Shape 4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ALGORITHMS</a:t>
            </a:r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Alternating Least Squares (ALS)</a:t>
            </a:r>
          </a:p>
          <a:p>
            <a:r>
              <a:t>Stochastic Gradient Descent (SGD)</a:t>
            </a:r>
          </a:p>
          <a:p>
            <a:r>
              <a:t>Singular Value Decomposition (SVD)</a:t>
            </a:r>
          </a:p>
          <a:p>
            <a:r>
              <a:t>Factorization Machine (FM)</a:t>
            </a:r>
          </a:p>
          <a:p>
            <a:r>
              <a:t>Collaborative Less is More Filtering (CLiMF)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OBJECTIVES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Ranking</a:t>
            </a:r>
          </a:p>
          <a:p>
            <a:r>
              <a:t>Freshness</a:t>
            </a:r>
          </a:p>
          <a:p>
            <a:r>
              <a:t>Diversity</a:t>
            </a:r>
          </a:p>
          <a:p>
            <a:r>
              <a:t>Social Recommendations</a:t>
            </a:r>
          </a:p>
          <a:p>
            <a:r>
              <a:t>Context Aware Recommendations</a:t>
            </a:r>
          </a:p>
          <a:p>
            <a:r>
              <a:t>Hybrid Models (Combining Content based filtering and Collaborative filtering)</a:t>
            </a:r>
          </a:p>
          <a:p>
            <a:r>
              <a:t>Model Objectives (what are you trying to optimise)</a:t>
            </a:r>
          </a:p>
          <a:p>
            <a:r>
              <a:t>Sequences?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Recommendation engines aims to match users to things (movies, songs, items, events, etc) they might enjoy but have not yet tried.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rating is produced by analysing other user/item ratings (and sometimes item characteristics) to provide personalised recommendations to users.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</p:txBody>
      </p:sp>
      <p:pic>
        <p:nvPicPr>
          <p:cNvPr id="186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881" y="3396355"/>
            <a:ext cx="1049948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8784" y="3396355"/>
            <a:ext cx="1710267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597" y="3698443"/>
            <a:ext cx="3365752" cy="67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4112" y="3626351"/>
            <a:ext cx="822709" cy="822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32743" y="4092115"/>
            <a:ext cx="2331369" cy="1165685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9" name="Shape 2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b="0" dirty="0"/>
              <a:t>There are two general approaches to the design:</a:t>
            </a:r>
          </a:p>
          <a:p>
            <a:pPr marL="0" indent="0">
              <a:buClrTx/>
              <a:buSzTx/>
              <a:buFontTx/>
              <a:buNone/>
            </a:pPr>
            <a:endParaRPr b="0" dirty="0"/>
          </a:p>
          <a:p>
            <a:pPr marL="0" indent="0">
              <a:buClrTx/>
              <a:buSzTx/>
              <a:buFontTx/>
              <a:buNone/>
            </a:pPr>
            <a:r>
              <a:rPr b="0" dirty="0"/>
              <a:t>In </a:t>
            </a:r>
            <a:r>
              <a:rPr dirty="0"/>
              <a:t>content-based filtering</a:t>
            </a:r>
            <a:r>
              <a:rPr b="0" dirty="0"/>
              <a:t>, items are mapped into a feature space, and recommendations depend on item characteristics.</a:t>
            </a:r>
          </a:p>
          <a:p>
            <a:pPr marL="0" indent="0">
              <a:buClrTx/>
              <a:buSzTx/>
              <a:buFontTx/>
              <a:buNone/>
            </a:pPr>
            <a:endParaRPr b="0" dirty="0"/>
          </a:p>
          <a:p>
            <a:pPr marL="0" indent="0">
              <a:buClrTx/>
              <a:buSzTx/>
              <a:buFontTx/>
              <a:buNone/>
            </a:pPr>
            <a:r>
              <a:rPr b="0" dirty="0"/>
              <a:t>In contrast, the only data under consideration in </a:t>
            </a:r>
            <a:r>
              <a:rPr dirty="0"/>
              <a:t>collaborative filtering </a:t>
            </a:r>
            <a:r>
              <a:rPr b="0" dirty="0"/>
              <a:t>are user-item ratings, and recommendations depend on user preferences</a:t>
            </a:r>
            <a:r>
              <a:rPr b="0" dirty="0" smtClean="0"/>
              <a:t>.</a:t>
            </a:r>
            <a:endParaRPr lang="en-AU" b="0" dirty="0" smtClean="0"/>
          </a:p>
          <a:p>
            <a:pPr marL="0" indent="0">
              <a:buClrTx/>
              <a:buSzTx/>
              <a:buFontTx/>
              <a:buNone/>
            </a:pPr>
            <a:endParaRPr lang="en-AU" b="0" dirty="0"/>
          </a:p>
          <a:p>
            <a:pPr marL="0" indent="0">
              <a:buClrTx/>
              <a:buSzTx/>
              <a:buFontTx/>
              <a:buNone/>
            </a:pPr>
            <a:r>
              <a:rPr lang="en-AU" b="0" dirty="0" smtClean="0"/>
              <a:t>But… as usual, hybrid / ensemble models of both outperform either on their own.</a:t>
            </a:r>
            <a:endParaRPr b="0"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5" name="Shape 26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CONTENT-BASED FILTERING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Looking at attributes of an item, you then make recommendations based on how similar those items are.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You liked Predator with Arnold Schwarzenegger you might also like The Terminator (because Arnie’s in that too).</a:t>
            </a:r>
          </a:p>
        </p:txBody>
      </p:sp>
      <p:pic>
        <p:nvPicPr>
          <p:cNvPr id="275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854" y="3025552"/>
            <a:ext cx="1140178" cy="16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1043" y="2895120"/>
            <a:ext cx="1323047" cy="179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286" y="2763566"/>
            <a:ext cx="1516503" cy="205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 flipV="1">
            <a:off x="2452553" y="3836684"/>
            <a:ext cx="1250901" cy="17418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9" name="Shape 279"/>
          <p:cNvSpPr/>
          <p:nvPr/>
        </p:nvSpPr>
        <p:spPr>
          <a:xfrm flipH="1">
            <a:off x="5659720" y="3789697"/>
            <a:ext cx="1351757" cy="2584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3" name="Shape 2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Pandora is an example of Content-Based filtering. A massive taxonomy of musical information. Trained musical analysts identify over 450 musical characteristics (lookup the Music Genome Project).</a:t>
            </a:r>
          </a:p>
        </p:txBody>
      </p:sp>
      <p:pic>
        <p:nvPicPr>
          <p:cNvPr id="296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394" y="2437528"/>
            <a:ext cx="2315266" cy="231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059" y="2478175"/>
            <a:ext cx="2068493" cy="223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CONTENT-BASED </a:t>
            </a:r>
            <a:r>
              <a:rPr dirty="0" smtClean="0"/>
              <a:t>FILTERING</a:t>
            </a:r>
            <a:r>
              <a:rPr lang="en-AU" dirty="0" smtClean="0"/>
              <a:t> WITH RATINGS</a:t>
            </a:r>
            <a:endParaRPr dirty="0"/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b="0" dirty="0" smtClean="0"/>
              <a:t>Map </a:t>
            </a:r>
            <a:r>
              <a:rPr b="0" dirty="0" smtClean="0"/>
              <a:t>each </a:t>
            </a:r>
            <a:r>
              <a:rPr b="0" dirty="0"/>
              <a:t>item into a feature space. </a:t>
            </a:r>
            <a:endParaRPr lang="en-AU" b="0" dirty="0" smtClean="0"/>
          </a:p>
          <a:p>
            <a:pPr marL="488951" lvl="1" indent="-342900">
              <a:buClrTx/>
              <a:buSzTx/>
            </a:pPr>
            <a:r>
              <a:rPr lang="en-AU" b="0" dirty="0" smtClean="0"/>
              <a:t>e.g. large number of True / False columns</a:t>
            </a:r>
          </a:p>
          <a:p>
            <a:pPr marL="0" indent="0">
              <a:buClrTx/>
              <a:buSzTx/>
              <a:buFontTx/>
              <a:buNone/>
            </a:pPr>
            <a:endParaRPr lang="en-AU" b="0" dirty="0"/>
          </a:p>
          <a:p>
            <a:pPr marL="342900" indent="-342900">
              <a:buClrTx/>
              <a:buSzTx/>
            </a:pPr>
            <a:r>
              <a:rPr lang="en-AU" b="0" dirty="0" smtClean="0"/>
              <a:t>Users rate what they like</a:t>
            </a:r>
          </a:p>
          <a:p>
            <a:pPr marL="488951" lvl="1" indent="-342900">
              <a:buClrTx/>
              <a:buSzTx/>
            </a:pPr>
            <a:r>
              <a:rPr lang="en-AU" b="0" dirty="0" smtClean="0"/>
              <a:t>Preferably on a numeric scale</a:t>
            </a:r>
          </a:p>
          <a:p>
            <a:pPr marL="635001" lvl="2" indent="-342900">
              <a:buClrTx/>
              <a:buSzTx/>
            </a:pPr>
            <a:endParaRPr lang="en-AU" b="0" dirty="0"/>
          </a:p>
          <a:p>
            <a:pPr marL="342900" indent="-342900">
              <a:buClrTx/>
              <a:buSzTx/>
            </a:pPr>
            <a:r>
              <a:rPr lang="en-AU" b="0" dirty="0" smtClean="0"/>
              <a:t>Regress the user rating against the feature columns of the item, take the best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1352</Words>
  <Application>Microsoft Macintosh PowerPoint</Application>
  <PresentationFormat>Custom</PresentationFormat>
  <Paragraphs>228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DATA SCIENCE 10 WEEK PART TIME COURSE  Recommendation Engines</vt:lpstr>
      <vt:lpstr>AGENDA</vt:lpstr>
      <vt:lpstr>WHAT ARE RECOMMENDATION ENGINES?</vt:lpstr>
      <vt:lpstr>RECOMMENDATION ENGINES</vt:lpstr>
      <vt:lpstr>RECOMMENDATION ENGINES</vt:lpstr>
      <vt:lpstr>CONTENT-BASED FILTERING</vt:lpstr>
      <vt:lpstr>CONTENT-BASED FILTERING</vt:lpstr>
      <vt:lpstr>CONTENT-BASED FILTERING</vt:lpstr>
      <vt:lpstr>CONTENT-BASED FILTERING WITH RATINGS</vt:lpstr>
      <vt:lpstr>CONTENT-BASED FILTERING WITHOUT RATINGS</vt:lpstr>
      <vt:lpstr>CONTENT-BASED FILTERING</vt:lpstr>
      <vt:lpstr>Example: matching listeners to songs</vt:lpstr>
      <vt:lpstr>COLLABORATIVE FILTERING</vt:lpstr>
      <vt:lpstr>Which do you have?</vt:lpstr>
      <vt:lpstr>SIMILARITY SCORES</vt:lpstr>
      <vt:lpstr>When you don’t have ratings</vt:lpstr>
      <vt:lpstr>JACCARD SIMILARITY</vt:lpstr>
      <vt:lpstr>JACCARD SIMILARITY</vt:lpstr>
      <vt:lpstr>JACCARD SIMILARITY</vt:lpstr>
      <vt:lpstr>JACCARD SIMILARITY</vt:lpstr>
      <vt:lpstr>JACCARD SIMILARITY</vt:lpstr>
      <vt:lpstr>Amazon item-item (cosine) patented algorithm</vt:lpstr>
      <vt:lpstr>Summary</vt:lpstr>
      <vt:lpstr>Example: brand affinity</vt:lpstr>
      <vt:lpstr>RATED COLLABORATIVE FILTERING</vt:lpstr>
      <vt:lpstr>COLLABORATIVE FILTERING</vt:lpstr>
      <vt:lpstr>LINEAR (OR OTHER) MODEL</vt:lpstr>
      <vt:lpstr>Slope One Collaborative Filtering</vt:lpstr>
      <vt:lpstr>Example: movie reviews</vt:lpstr>
      <vt:lpstr>OTHER CONSIDERATIONS</vt:lpstr>
      <vt:lpstr>COLLABORATIVE FILTERING</vt:lpstr>
      <vt:lpstr>COLLABORATIVE FILTERING</vt:lpstr>
      <vt:lpstr>LAB</vt:lpstr>
      <vt:lpstr>MEASURING ERROR</vt:lpstr>
      <vt:lpstr>EXPLICIT VS IMPLICIT DATA</vt:lpstr>
      <vt:lpstr>ALGORITHMS</vt:lpstr>
      <vt:lpstr>MODEL OBJECTIVES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 WEEK PART TIME COURSE  Recommendation Engines</dc:title>
  <cp:lastModifiedBy>Greg Baker</cp:lastModifiedBy>
  <cp:revision>19</cp:revision>
  <dcterms:modified xsi:type="dcterms:W3CDTF">2017-03-23T04:25:12Z</dcterms:modified>
</cp:coreProperties>
</file>